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59" r:id="rId13"/>
    <p:sldId id="269" r:id="rId14"/>
    <p:sldId id="268" r:id="rId15"/>
    <p:sldId id="270" r:id="rId16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34562-4DAA-49B8-8F81-B8370C337BB4}" v="293" dt="2021-08-09T09:33:04.712"/>
    <p1510:client id="{D3CC68F9-F4E9-4949-A96F-C0DCC70AF982}" v="1042" dt="2021-08-09T09:21:21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2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4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>
            <a:extLst>
              <a:ext uri="{FF2B5EF4-FFF2-40B4-BE49-F238E27FC236}">
                <a16:creationId xmlns:a16="http://schemas.microsoft.com/office/drawing/2014/main" id="{AFBD2666-0B1A-49E9-ACE4-EB841C6590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127C20D8-D448-4135-BF56-1329571FA6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7B16-DFFB-4669-869B-7EC44BE7659D}" type="datetime1">
              <a:rPr lang="el-GR" smtClean="0"/>
              <a:t>9/8/2021</a:t>
            </a:fld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1AFBF51-D6AD-49D2-89DB-AECB5FF435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B6F2503E-CFA8-4342-BC48-AC1D2AD0F0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649BB-6826-4BCD-8B4E-9AA81EC2F6B3}" type="slidenum">
              <a:rPr lang="el-GR" smtClean="0"/>
              <a:t>‹Nr.›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9039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65534-4BD5-43B7-970A-74FCE8696AA6}" type="datetime1">
              <a:rPr lang="el-GR" smtClean="0"/>
              <a:pPr/>
              <a:t>9/8/2021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noProof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noProof="0"/>
              <a:t>Στυλ κειμένου υποδείγματος</a:t>
            </a:r>
          </a:p>
          <a:p>
            <a:pPr lvl="1"/>
            <a:r>
              <a:rPr lang="el-GR" noProof="0"/>
              <a:t>Δεύτερο επίπεδο</a:t>
            </a:r>
          </a:p>
          <a:p>
            <a:pPr lvl="2"/>
            <a:r>
              <a:rPr lang="el-GR" noProof="0"/>
              <a:t>Τρίτο επίπεδο</a:t>
            </a:r>
          </a:p>
          <a:p>
            <a:pPr lvl="3"/>
            <a:r>
              <a:rPr lang="el-GR" noProof="0"/>
              <a:t>Τέταρτο επίπεδο</a:t>
            </a:r>
          </a:p>
          <a:p>
            <a:pPr lvl="4"/>
            <a:r>
              <a:rPr lang="el-GR" noProof="0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E6C4F-9BAC-4E7D-BA33-2B257FCAB3EA}" type="slidenum">
              <a:rPr lang="el-GR" noProof="0" smtClean="0"/>
              <a:t>‹Nr.›</a:t>
            </a:fld>
            <a:endParaRPr lang="el-GR" noProof="0"/>
          </a:p>
        </p:txBody>
      </p:sp>
    </p:spTree>
    <p:extLst>
      <p:ext uri="{BB962C8B-B14F-4D97-AF65-F5344CB8AC3E}">
        <p14:creationId xmlns:p14="http://schemas.microsoft.com/office/powerpoint/2010/main" val="177183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E6C4F-9BAC-4E7D-BA33-2B257FCAB3EA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971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Εικόνα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Ορθογώνιο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Ορθογώνιο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564E51-C937-4A2A-A330-2B5570EC3DFF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Εικόνα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Ορθογώνιο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9B69D9-DE80-4A38-9DE5-55DE09C92DB6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Εικόνα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Ορθογώνιο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370846-5E6F-4F97-9FAB-750BD6425DB2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Απόσπασμ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Εικόνα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Ορθογώνιο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Ορθογώνιο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12" name="Θέση κειμένου 3"/>
          <p:cNvSpPr>
            <a:spLocks noGrp="1"/>
          </p:cNvSpPr>
          <p:nvPr>
            <p:ph type="body" sz="half" idx="13" hasCustomPrompt="1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A9423C-2DC2-41F5-B26A-E4D15424C485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  <p:sp>
        <p:nvSpPr>
          <p:cNvPr id="16" name="Πλαίσιο κειμένου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l-GR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Πλαίσιο κειμένου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Εικόνα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Ορθογώνιο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Ορθογώνιο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6A6C61-2965-4D87-9785-3CEA685578F1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ηλ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Εικόνα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Εικόνα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Ορθογώνιο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Ορθογώνιο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Τίτλος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7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8" name="Θέση κειμένου 3"/>
          <p:cNvSpPr>
            <a:spLocks noGrp="1"/>
          </p:cNvSpPr>
          <p:nvPr>
            <p:ph type="body" sz="half" idx="15" hasCustomPrompt="1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9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10" name="Θέση κειμένου 3"/>
          <p:cNvSpPr>
            <a:spLocks noGrp="1"/>
          </p:cNvSpPr>
          <p:nvPr>
            <p:ph type="body" sz="half" idx="16" hasCustomPrompt="1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11" name="Θέση κειμένου 4"/>
          <p:cNvSpPr>
            <a:spLocks noGrp="1"/>
          </p:cNvSpPr>
          <p:nvPr>
            <p:ph type="body" sz="quarter" idx="13" hasCustomPrompt="1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12" name="Θέση κειμένου 3"/>
          <p:cNvSpPr>
            <a:spLocks noGrp="1"/>
          </p:cNvSpPr>
          <p:nvPr>
            <p:ph type="body" sz="half" idx="17" hasCustomPrompt="1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D236E1-59A9-44A7-B557-57EC78A22A98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Εικόνα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Ορθογώνιο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Ορθογώνιο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Τίτλος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19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20" name="Θέση εικόνας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0"/>
              <a:t>Κάντε κλικ στο εικονίδιο για να προσθέσετε μια εικόνα</a:t>
            </a:r>
          </a:p>
        </p:txBody>
      </p:sp>
      <p:sp>
        <p:nvSpPr>
          <p:cNvPr id="21" name="Θέση κειμένου 3"/>
          <p:cNvSpPr>
            <a:spLocks noGrp="1"/>
          </p:cNvSpPr>
          <p:nvPr>
            <p:ph type="body" sz="half" idx="18" hasCustomPrompt="1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22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23" name="Θέση εικόνας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0"/>
              <a:t>Κάντε κλικ στο εικονίδιο για να προσθέσετε μια εικόνα</a:t>
            </a:r>
          </a:p>
        </p:txBody>
      </p:sp>
      <p:sp>
        <p:nvSpPr>
          <p:cNvPr id="24" name="Θέση κειμένου 3"/>
          <p:cNvSpPr>
            <a:spLocks noGrp="1"/>
          </p:cNvSpPr>
          <p:nvPr>
            <p:ph type="body" sz="half" idx="19" hasCustomPrompt="1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25" name="Θέση κειμένου 4"/>
          <p:cNvSpPr>
            <a:spLocks noGrp="1"/>
          </p:cNvSpPr>
          <p:nvPr>
            <p:ph type="body" sz="quarter" idx="13" hasCustomPrompt="1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26" name="Θέση εικόνας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0"/>
              <a:t>Κάντε κλικ στο εικονίδιο για να προσθέσετε μια εικόνα</a:t>
            </a:r>
          </a:p>
        </p:txBody>
      </p:sp>
      <p:sp>
        <p:nvSpPr>
          <p:cNvPr id="27" name="Θέση κειμένου 3"/>
          <p:cNvSpPr>
            <a:spLocks noGrp="1"/>
          </p:cNvSpPr>
          <p:nvPr>
            <p:ph type="body" sz="half" idx="20" hasCustomPrompt="1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FBC5BF-A152-4E22-816D-4D260F4395DF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Εικόνα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Ορθογώνιο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Ορθογώνιο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64E75-B310-46F8-B6FD-8D52EF9DC3D7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Ορθογώνιο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 hasCustomPrompt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5B6C7636-005B-44A0-8828-59342FA13E21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l-GR" noProof="0" smtClean="0"/>
              <a:pPr rtl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Εικόνα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Εικόνα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Ορθογώνιο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Ορθογώνιο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F1F6D2-F330-48FD-B86A-023694C8EF6C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Εικόνα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Ορθογώνιο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Ορθογώνιο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61D4E1-68E9-41F8-8673-B60FC9F03572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Εικόνα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Ορθογώνιο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 hasCustomPrompt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BA648D-EA25-4202-8CC9-3FE84F8A7038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Εικόνα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Ορθογώνιο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Ορθογώνιο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 hasCustomPrompt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 hasCustomPrompt="1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 hasCustomPrompt="1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 hasCustomPrompt="1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DA27B8-0962-4A56-8B04-D178BDE1A5B6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Εικόνα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Ορθογώνιο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Ορθογώνιο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071997-B3BF-4C70-A34B-16FA9822571A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BB5CD2-DE56-4AE8-9658-585C42D3D324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Εικόνα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Ορθογώνιο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24A9EB-C6A3-4242-B181-FADD26B46273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Εικόνα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Ορθογώνιο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Ορθογώνιο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μια εικόνα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Επεξεργασία 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5A6C9-3F6E-4C4F-92D8-51E0A1499045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l-GR" noProof="0" smtClean="0"/>
              <a:t>‹Nr.›</a:t>
            </a:fld>
            <a:endParaRPr lang="el-G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/>
              <a:t>Επεξεργασία στυλ κειμένου υποδείγματος</a:t>
            </a:r>
          </a:p>
          <a:p>
            <a:pPr lvl="1" rtl="0"/>
            <a:r>
              <a:rPr lang="el-GR" noProof="0"/>
              <a:t>Δεύτερου επιπέδου</a:t>
            </a:r>
          </a:p>
          <a:p>
            <a:pPr lvl="2" rtl="0"/>
            <a:r>
              <a:rPr lang="el-GR" noProof="0"/>
              <a:t>Τρίτου επιπέδου</a:t>
            </a:r>
          </a:p>
          <a:p>
            <a:pPr lvl="3" rtl="0"/>
            <a:r>
              <a:rPr lang="el-GR" noProof="0"/>
              <a:t>Τέταρτου επιπέδου</a:t>
            </a:r>
          </a:p>
          <a:p>
            <a:pPr lvl="4" rtl="0"/>
            <a:r>
              <a:rPr lang="el-GR" noProof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55AC1C4-6F80-41B3-B2A5-FCA743F306AB}" type="datetime1">
              <a:rPr lang="el-GR" noProof="0" smtClean="0"/>
              <a:t>9/8/2021</a:t>
            </a:fld>
            <a:endParaRPr lang="el-GR" noProof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l-GR" noProof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l-GR" noProof="0" smtClean="0"/>
              <a:pPr rtl="0"/>
              <a:t>‹Nr.›</a:t>
            </a:fld>
            <a:endParaRPr lang="el-G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z.de/leben/wohnen/uebersicht-muenchner-mieten-preise-nach-postleitzahlen-tz-6133643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z.de/leben/wohnen/uebersicht-muenchner-mieten-preise-nach-postleitzahlen-tz-6133643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coder.readthedocs.io/index.html" TargetMode="External"/><Relationship Id="rId2" Type="http://schemas.openxmlformats.org/officeDocument/2006/relationships/hyperlink" Target="https://www.muenchen.de/leben/service/postleitzahle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statista.com/statistik/daten/studie/260438/umfrage/mietpreise-in-muenchen-nachbezirke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/>
            <a:r>
              <a:rPr lang="el-GR" sz="4000" dirty="0" err="1">
                <a:ea typeface="+mj-lt"/>
                <a:cs typeface="+mj-lt"/>
              </a:rPr>
              <a:t>Capstone</a:t>
            </a:r>
            <a:r>
              <a:rPr lang="el-GR" sz="4000" dirty="0">
                <a:ea typeface="+mj-lt"/>
                <a:cs typeface="+mj-lt"/>
              </a:rPr>
              <a:t> Project : </a:t>
            </a:r>
            <a:br>
              <a:rPr lang="el-GR" sz="4000" dirty="0">
                <a:ea typeface="+mj-lt"/>
                <a:cs typeface="+mj-lt"/>
              </a:rPr>
            </a:br>
            <a:r>
              <a:rPr lang="el-GR" sz="4000" dirty="0">
                <a:ea typeface="+mj-lt"/>
                <a:cs typeface="+mj-lt"/>
              </a:rPr>
              <a:t>The </a:t>
            </a:r>
            <a:r>
              <a:rPr lang="el-GR" sz="4000" dirty="0" err="1">
                <a:ea typeface="+mj-lt"/>
                <a:cs typeface="+mj-lt"/>
              </a:rPr>
              <a:t>Battle</a:t>
            </a:r>
            <a:r>
              <a:rPr lang="el-GR" sz="4000" dirty="0">
                <a:ea typeface="+mj-lt"/>
                <a:cs typeface="+mj-lt"/>
              </a:rPr>
              <a:t> of </a:t>
            </a:r>
            <a:r>
              <a:rPr lang="el-GR" sz="4000" dirty="0" err="1">
                <a:ea typeface="+mj-lt"/>
                <a:cs typeface="+mj-lt"/>
              </a:rPr>
              <a:t>Neighborhoods</a:t>
            </a:r>
            <a:r>
              <a:rPr lang="el-GR" sz="4000" dirty="0">
                <a:ea typeface="+mj-lt"/>
                <a:cs typeface="+mj-lt"/>
              </a:rPr>
              <a:t> </a:t>
            </a:r>
            <a:endParaRPr lang="de-DE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l-GR" dirty="0" err="1">
                <a:ea typeface="+mn-lt"/>
                <a:cs typeface="+mn-lt"/>
              </a:rPr>
              <a:t>Leveraging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data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science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to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analyze</a:t>
            </a:r>
            <a:r>
              <a:rPr lang="el-GR" dirty="0">
                <a:ea typeface="+mn-lt"/>
                <a:cs typeface="+mn-lt"/>
              </a:rPr>
              <a:t> the </a:t>
            </a:r>
            <a:r>
              <a:rPr lang="el-GR" dirty="0" err="1">
                <a:ea typeface="+mn-lt"/>
                <a:cs typeface="+mn-lt"/>
              </a:rPr>
              <a:t>potential</a:t>
            </a:r>
            <a:r>
              <a:rPr lang="el-GR" dirty="0">
                <a:ea typeface="+mn-lt"/>
                <a:cs typeface="+mn-lt"/>
              </a:rPr>
              <a:t> of </a:t>
            </a:r>
            <a:r>
              <a:rPr lang="el-GR" dirty="0" err="1">
                <a:ea typeface="+mn-lt"/>
                <a:cs typeface="+mn-lt"/>
              </a:rPr>
              <a:t>starting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business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activities</a:t>
            </a:r>
            <a:r>
              <a:rPr lang="el-GR" dirty="0">
                <a:ea typeface="+mn-lt"/>
                <a:cs typeface="+mn-lt"/>
              </a:rPr>
              <a:t> in the </a:t>
            </a:r>
            <a:r>
              <a:rPr lang="el-GR" dirty="0" err="1">
                <a:ea typeface="+mn-lt"/>
                <a:cs typeface="+mn-lt"/>
              </a:rPr>
              <a:t>most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promising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l-GR" dirty="0" err="1">
                <a:ea typeface="+mn-lt"/>
                <a:cs typeface="+mn-lt"/>
              </a:rPr>
              <a:t>neighborhoods</a:t>
            </a:r>
            <a:r>
              <a:rPr lang="el-GR" dirty="0">
                <a:ea typeface="+mn-lt"/>
                <a:cs typeface="+mn-lt"/>
              </a:rPr>
              <a:t> of </a:t>
            </a:r>
            <a:r>
              <a:rPr lang="el-GR" dirty="0" err="1">
                <a:ea typeface="+mn-lt"/>
                <a:cs typeface="+mn-lt"/>
              </a:rPr>
              <a:t>Munich</a:t>
            </a:r>
            <a:r>
              <a:rPr lang="el-GR" dirty="0">
                <a:ea typeface="+mn-lt"/>
                <a:cs typeface="+mn-lt"/>
              </a:rPr>
              <a:t>, </a:t>
            </a:r>
            <a:r>
              <a:rPr lang="el-GR" dirty="0" err="1">
                <a:ea typeface="+mn-lt"/>
                <a:cs typeface="+mn-lt"/>
              </a:rPr>
              <a:t>Germany</a:t>
            </a:r>
          </a:p>
          <a:p>
            <a:endParaRPr lang="el-GR" dirty="0"/>
          </a:p>
          <a:p>
            <a:endParaRPr lang="el-GR" dirty="0"/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4F7BDF46-4C7A-4023-8D2E-88E753EA4442}"/>
              </a:ext>
            </a:extLst>
          </p:cNvPr>
          <p:cNvSpPr txBox="1">
            <a:spLocks/>
          </p:cNvSpPr>
          <p:nvPr/>
        </p:nvSpPr>
        <p:spPr>
          <a:xfrm>
            <a:off x="3978694" y="6299039"/>
            <a:ext cx="8144134" cy="11176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 err="1"/>
              <a:t>Christina</a:t>
            </a:r>
            <a:r>
              <a:rPr lang="el-GR" dirty="0"/>
              <a:t> </a:t>
            </a:r>
            <a:r>
              <a:rPr lang="el-GR" dirty="0" err="1"/>
              <a:t>Psylla</a:t>
            </a:r>
            <a:r>
              <a:rPr lang="el-GR" dirty="0"/>
              <a:t> I 09.08.21</a:t>
            </a:r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4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B603C68-DE9B-4EED-8F0D-92387E591B7B}"/>
              </a:ext>
            </a:extLst>
          </p:cNvPr>
          <p:cNvSpPr txBox="1"/>
          <p:nvPr/>
        </p:nvSpPr>
        <p:spPr>
          <a:xfrm>
            <a:off x="6790123" y="3061128"/>
            <a:ext cx="487071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de-DE" sz="1400" dirty="0">
                <a:ea typeface="+mn-lt"/>
                <a:cs typeface="+mn-lt"/>
              </a:rPr>
              <a:t> Munich </a:t>
            </a:r>
            <a:r>
              <a:rPr lang="de-DE" sz="1400" dirty="0" err="1">
                <a:ea typeface="+mn-lt"/>
                <a:cs typeface="+mn-lt"/>
              </a:rPr>
              <a:t>is</a:t>
            </a:r>
            <a:r>
              <a:rPr lang="de-DE" sz="1400" dirty="0">
                <a:ea typeface="+mn-lt"/>
                <a:cs typeface="+mn-lt"/>
              </a:rPr>
              <a:t> a </a:t>
            </a:r>
            <a:r>
              <a:rPr lang="de-DE" sz="1400" dirty="0" err="1">
                <a:ea typeface="+mn-lt"/>
                <a:cs typeface="+mn-lt"/>
              </a:rPr>
              <a:t>really</a:t>
            </a:r>
            <a:r>
              <a:rPr lang="de-DE" sz="1400" dirty="0">
                <a:ea typeface="+mn-lt"/>
                <a:cs typeface="+mn-lt"/>
              </a:rPr>
              <a:t> expensive </a:t>
            </a:r>
            <a:r>
              <a:rPr lang="de-DE" sz="1400" dirty="0" err="1">
                <a:ea typeface="+mn-lt"/>
                <a:cs typeface="+mn-lt"/>
              </a:rPr>
              <a:t>city</a:t>
            </a:r>
            <a:r>
              <a:rPr lang="de-DE" sz="1400" dirty="0">
                <a:ea typeface="+mn-lt"/>
                <a:cs typeface="+mn-lt"/>
              </a:rPr>
              <a:t> in </a:t>
            </a:r>
            <a:r>
              <a:rPr lang="de-DE" sz="1400" dirty="0" err="1">
                <a:ea typeface="+mn-lt"/>
                <a:cs typeface="+mn-lt"/>
              </a:rPr>
              <a:t>terms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of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rent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prices</a:t>
            </a:r>
            <a:r>
              <a:rPr lang="de-DE" sz="1400" dirty="0">
                <a:ea typeface="+mn-lt"/>
                <a:cs typeface="+mn-lt"/>
              </a:rPr>
              <a:t>, so </a:t>
            </a:r>
            <a:r>
              <a:rPr lang="de-DE" sz="1400" dirty="0" err="1">
                <a:ea typeface="+mn-lt"/>
                <a:cs typeface="+mn-lt"/>
              </a:rPr>
              <a:t>we</a:t>
            </a:r>
            <a:r>
              <a:rPr lang="de-DE" sz="1400" dirty="0">
                <a:ea typeface="+mn-lt"/>
                <a:cs typeface="+mn-lt"/>
              </a:rPr>
              <a:t> will perform </a:t>
            </a:r>
            <a:r>
              <a:rPr lang="de-DE" sz="1400" dirty="0" err="1">
                <a:ea typeface="+mn-lt"/>
                <a:cs typeface="+mn-lt"/>
              </a:rPr>
              <a:t>exploratory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analysis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for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the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rent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prices</a:t>
            </a:r>
            <a:r>
              <a:rPr lang="de-DE" sz="1400" dirty="0">
                <a:ea typeface="+mn-lt"/>
                <a:cs typeface="+mn-lt"/>
              </a:rPr>
              <a:t> per </a:t>
            </a:r>
            <a:r>
              <a:rPr lang="de-DE" sz="1400" dirty="0" err="1">
                <a:ea typeface="+mn-lt"/>
                <a:cs typeface="+mn-lt"/>
              </a:rPr>
              <a:t>district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by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utilizing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the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website</a:t>
            </a:r>
            <a:r>
              <a:rPr lang="de-DE" sz="1400" dirty="0">
                <a:ea typeface="+mn-lt"/>
                <a:cs typeface="+mn-lt"/>
              </a:rPr>
              <a:t>:</a:t>
            </a:r>
            <a:endParaRPr lang="de-DE" dirty="0"/>
          </a:p>
          <a:p>
            <a:pPr algn="just"/>
            <a:endParaRPr lang="de-DE" sz="1400" dirty="0">
              <a:ea typeface="+mn-lt"/>
              <a:cs typeface="+mn-lt"/>
            </a:endParaRPr>
          </a:p>
          <a:p>
            <a:pPr algn="just"/>
            <a:endParaRPr lang="de-DE" sz="1400" dirty="0">
              <a:ea typeface="+mn-lt"/>
              <a:cs typeface="+mn-lt"/>
            </a:endParaRPr>
          </a:p>
          <a:p>
            <a:pPr algn="just"/>
            <a:endParaRPr lang="de-DE" sz="1400" dirty="0">
              <a:ea typeface="+mn-lt"/>
              <a:cs typeface="+mn-lt"/>
            </a:endParaRPr>
          </a:p>
          <a:p>
            <a:pPr algn="just"/>
            <a:r>
              <a:rPr lang="de-DE" sz="1400">
                <a:ea typeface="+mn-lt"/>
                <a:cs typeface="+mn-lt"/>
              </a:rPr>
              <a:t>'</a:t>
            </a:r>
            <a:r>
              <a:rPr lang="de-DE" sz="1400" u="sng" dirty="0">
                <a:ea typeface="+mn-lt"/>
                <a:cs typeface="+mn-lt"/>
                <a:hlinkClick r:id="rId2"/>
              </a:rPr>
              <a:t>https://www.tz.de/leben/wohnen/uebersicht-muenchner-mieten-preise-nach-postleitzahlen-tz-6133643.html</a:t>
            </a:r>
            <a:r>
              <a:rPr lang="de-DE" sz="1400">
                <a:ea typeface="+mn-lt"/>
                <a:cs typeface="+mn-lt"/>
              </a:rPr>
              <a:t>'</a:t>
            </a:r>
            <a:endParaRPr lang="de-DE"/>
          </a:p>
        </p:txBody>
      </p:sp>
      <p:pic>
        <p:nvPicPr>
          <p:cNvPr id="8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58C330A2-C5AC-4781-BDE1-ABE597F1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2335194"/>
            <a:ext cx="6138583" cy="38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5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B603C68-DE9B-4EED-8F0D-92387E591B7B}"/>
              </a:ext>
            </a:extLst>
          </p:cNvPr>
          <p:cNvSpPr txBox="1"/>
          <p:nvPr/>
        </p:nvSpPr>
        <p:spPr>
          <a:xfrm>
            <a:off x="6846152" y="3117157"/>
            <a:ext cx="487071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de-DE" sz="1400" dirty="0">
                <a:ea typeface="+mn-lt"/>
                <a:cs typeface="+mn-lt"/>
              </a:rPr>
              <a:t> Munich </a:t>
            </a:r>
            <a:r>
              <a:rPr lang="de-DE" sz="1400" dirty="0" err="1">
                <a:ea typeface="+mn-lt"/>
                <a:cs typeface="+mn-lt"/>
              </a:rPr>
              <a:t>is</a:t>
            </a:r>
            <a:r>
              <a:rPr lang="de-DE" sz="1400" dirty="0">
                <a:ea typeface="+mn-lt"/>
                <a:cs typeface="+mn-lt"/>
              </a:rPr>
              <a:t> a </a:t>
            </a:r>
            <a:r>
              <a:rPr lang="de-DE" sz="1400" dirty="0" err="1">
                <a:ea typeface="+mn-lt"/>
                <a:cs typeface="+mn-lt"/>
              </a:rPr>
              <a:t>really</a:t>
            </a:r>
            <a:r>
              <a:rPr lang="de-DE" sz="1400" dirty="0">
                <a:ea typeface="+mn-lt"/>
                <a:cs typeface="+mn-lt"/>
              </a:rPr>
              <a:t> expensive </a:t>
            </a:r>
            <a:r>
              <a:rPr lang="de-DE" sz="1400" dirty="0" err="1">
                <a:ea typeface="+mn-lt"/>
                <a:cs typeface="+mn-lt"/>
              </a:rPr>
              <a:t>city</a:t>
            </a:r>
            <a:r>
              <a:rPr lang="de-DE" sz="1400" dirty="0">
                <a:ea typeface="+mn-lt"/>
                <a:cs typeface="+mn-lt"/>
              </a:rPr>
              <a:t> in </a:t>
            </a:r>
            <a:r>
              <a:rPr lang="de-DE" sz="1400" dirty="0" err="1">
                <a:ea typeface="+mn-lt"/>
                <a:cs typeface="+mn-lt"/>
              </a:rPr>
              <a:t>terms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of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rent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prices</a:t>
            </a:r>
            <a:r>
              <a:rPr lang="de-DE" sz="1400" dirty="0">
                <a:ea typeface="+mn-lt"/>
                <a:cs typeface="+mn-lt"/>
              </a:rPr>
              <a:t>, so </a:t>
            </a:r>
            <a:r>
              <a:rPr lang="de-DE" sz="1400" dirty="0" err="1">
                <a:ea typeface="+mn-lt"/>
                <a:cs typeface="+mn-lt"/>
              </a:rPr>
              <a:t>we</a:t>
            </a:r>
            <a:r>
              <a:rPr lang="de-DE" sz="1400" dirty="0">
                <a:ea typeface="+mn-lt"/>
                <a:cs typeface="+mn-lt"/>
              </a:rPr>
              <a:t> will perform </a:t>
            </a:r>
            <a:r>
              <a:rPr lang="de-DE" sz="1400" dirty="0" err="1">
                <a:ea typeface="+mn-lt"/>
                <a:cs typeface="+mn-lt"/>
              </a:rPr>
              <a:t>exploratory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analysis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for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dirty="0" err="1">
                <a:ea typeface="+mn-lt"/>
                <a:cs typeface="+mn-lt"/>
              </a:rPr>
              <a:t>the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rent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prices</a:t>
            </a:r>
            <a:r>
              <a:rPr lang="de-DE" sz="1400" dirty="0">
                <a:ea typeface="+mn-lt"/>
                <a:cs typeface="+mn-lt"/>
              </a:rPr>
              <a:t> per </a:t>
            </a:r>
            <a:r>
              <a:rPr lang="de-DE" sz="1400" dirty="0" err="1">
                <a:ea typeface="+mn-lt"/>
                <a:cs typeface="+mn-lt"/>
              </a:rPr>
              <a:t>district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by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utilizing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the</a:t>
            </a:r>
            <a:r>
              <a:rPr lang="de-DE" sz="1400" dirty="0">
                <a:ea typeface="+mn-lt"/>
                <a:cs typeface="+mn-lt"/>
              </a:rPr>
              <a:t> </a:t>
            </a:r>
            <a:r>
              <a:rPr lang="de-DE" sz="1400" dirty="0" err="1">
                <a:ea typeface="+mn-lt"/>
                <a:cs typeface="+mn-lt"/>
              </a:rPr>
              <a:t>website</a:t>
            </a:r>
            <a:r>
              <a:rPr lang="de-DE" sz="1400" dirty="0">
                <a:ea typeface="+mn-lt"/>
                <a:cs typeface="+mn-lt"/>
              </a:rPr>
              <a:t>:</a:t>
            </a:r>
            <a:endParaRPr lang="de-DE" dirty="0"/>
          </a:p>
          <a:p>
            <a:pPr algn="just"/>
            <a:endParaRPr lang="de-DE" sz="1400" dirty="0">
              <a:ea typeface="+mn-lt"/>
              <a:cs typeface="+mn-lt"/>
            </a:endParaRPr>
          </a:p>
          <a:p>
            <a:pPr algn="just"/>
            <a:endParaRPr lang="de-DE" sz="1400" dirty="0">
              <a:ea typeface="+mn-lt"/>
              <a:cs typeface="+mn-lt"/>
            </a:endParaRPr>
          </a:p>
          <a:p>
            <a:pPr algn="just"/>
            <a:endParaRPr lang="de-DE" sz="1400" dirty="0">
              <a:ea typeface="+mn-lt"/>
              <a:cs typeface="+mn-lt"/>
            </a:endParaRPr>
          </a:p>
          <a:p>
            <a:pPr algn="just"/>
            <a:r>
              <a:rPr lang="de-DE" sz="1400">
                <a:ea typeface="+mn-lt"/>
                <a:cs typeface="+mn-lt"/>
              </a:rPr>
              <a:t>'</a:t>
            </a:r>
            <a:r>
              <a:rPr lang="de-DE" sz="1400" u="sng" dirty="0">
                <a:ea typeface="+mn-lt"/>
                <a:cs typeface="+mn-lt"/>
                <a:hlinkClick r:id="rId2"/>
              </a:rPr>
              <a:t>https://www.tz.de/leben/wohnen/uebersicht-muenchner-mieten-preise-nach-postleitzahlen-tz-6133643.html</a:t>
            </a:r>
            <a:r>
              <a:rPr lang="de-DE" sz="1400">
                <a:ea typeface="+mn-lt"/>
                <a:cs typeface="+mn-lt"/>
              </a:rPr>
              <a:t>'</a:t>
            </a:r>
            <a:endParaRPr lang="de-DE"/>
          </a:p>
        </p:txBody>
      </p:sp>
      <p:pic>
        <p:nvPicPr>
          <p:cNvPr id="8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58C330A2-C5AC-4781-BDE1-ABE597F19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" y="2335194"/>
            <a:ext cx="6138583" cy="38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8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092EE-B445-443C-8321-BAD6B087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a typeface="+mj-lt"/>
                <a:cs typeface="+mj-lt"/>
              </a:rPr>
              <a:t>5. </a:t>
            </a:r>
            <a:r>
              <a:rPr lang="de-DE" b="1" dirty="0" err="1">
                <a:ea typeface="+mj-lt"/>
                <a:cs typeface="+mj-lt"/>
              </a:rPr>
              <a:t>Results</a:t>
            </a:r>
            <a:r>
              <a:rPr lang="de-DE" b="1" dirty="0">
                <a:ea typeface="+mj-lt"/>
                <a:cs typeface="+mj-lt"/>
              </a:rPr>
              <a:t> &amp; </a:t>
            </a:r>
            <a:r>
              <a:rPr lang="de-DE" b="1" dirty="0" err="1">
                <a:ea typeface="+mj-lt"/>
                <a:cs typeface="+mj-lt"/>
              </a:rPr>
              <a:t>Discussion</a:t>
            </a:r>
            <a:endParaRPr lang="de-DE" dirty="0" err="1">
              <a:ea typeface="+mj-lt"/>
              <a:cs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27635-654D-4E30-92E9-919295B0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69" y="2359285"/>
            <a:ext cx="1092494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ü"/>
            </a:pPr>
            <a:r>
              <a:rPr lang="de-DE" dirty="0">
                <a:ea typeface="+mn-lt"/>
                <a:cs typeface="+mn-lt"/>
              </a:rPr>
              <a:t>The </a:t>
            </a:r>
            <a:r>
              <a:rPr lang="de-DE" dirty="0" err="1">
                <a:ea typeface="+mn-lt"/>
                <a:cs typeface="+mn-lt"/>
              </a:rPr>
              <a:t>above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analysis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demonstrates</a:t>
            </a:r>
            <a:r>
              <a:rPr lang="de-DE" dirty="0">
                <a:ea typeface="+mn-lt"/>
                <a:cs typeface="+mn-lt"/>
              </a:rPr>
              <a:t>, 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most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suitable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districts</a:t>
            </a:r>
            <a:r>
              <a:rPr lang="de-DE" dirty="0">
                <a:ea typeface="+mn-lt"/>
                <a:cs typeface="+mn-lt"/>
              </a:rPr>
              <a:t> in Munich 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opening</a:t>
            </a:r>
            <a:r>
              <a:rPr lang="de-DE" dirty="0">
                <a:ea typeface="+mn-lt"/>
                <a:cs typeface="+mn-lt"/>
              </a:rPr>
              <a:t> a </a:t>
            </a:r>
            <a:r>
              <a:rPr lang="de-DE" dirty="0" err="1">
                <a:ea typeface="+mn-lt"/>
                <a:cs typeface="+mn-lt"/>
              </a:rPr>
              <a:t>greek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restaurant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are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located</a:t>
            </a:r>
            <a:r>
              <a:rPr lang="de-DE" dirty="0">
                <a:ea typeface="+mn-lt"/>
                <a:cs typeface="+mn-lt"/>
              </a:rPr>
              <a:t> in </a:t>
            </a:r>
            <a:r>
              <a:rPr lang="de-DE" dirty="0" err="1">
                <a:ea typeface="+mn-lt"/>
                <a:cs typeface="+mn-lt"/>
              </a:rPr>
              <a:t>cluster</a:t>
            </a:r>
            <a:r>
              <a:rPr lang="de-DE" dirty="0">
                <a:ea typeface="+mn-lt"/>
                <a:cs typeface="+mn-lt"/>
              </a:rPr>
              <a:t> 3, </a:t>
            </a:r>
            <a:r>
              <a:rPr lang="de-DE" dirty="0" err="1">
                <a:ea typeface="+mn-lt"/>
                <a:cs typeface="+mn-lt"/>
              </a:rPr>
              <a:t>because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frequency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occurence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gourmet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shops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 high:</a:t>
            </a:r>
          </a:p>
          <a:p>
            <a:pPr marL="0" indent="0" algn="just">
              <a:buNone/>
            </a:pPr>
            <a:r>
              <a:rPr lang="de-DE" dirty="0">
                <a:ea typeface="+mn-lt"/>
                <a:cs typeface="+mn-lt"/>
              </a:rPr>
              <a:t>   Plaza: 9 I Gourmet Shop: 7 I </a:t>
            </a:r>
            <a:r>
              <a:rPr lang="de-DE" dirty="0" err="1">
                <a:ea typeface="+mn-lt"/>
                <a:cs typeface="+mn-lt"/>
              </a:rPr>
              <a:t>Fountain</a:t>
            </a:r>
            <a:r>
              <a:rPr lang="de-DE" dirty="0">
                <a:ea typeface="+mn-lt"/>
                <a:cs typeface="+mn-lt"/>
              </a:rPr>
              <a:t>: 7 I </a:t>
            </a:r>
          </a:p>
          <a:p>
            <a:pPr marL="0" indent="0" algn="just">
              <a:buNone/>
            </a:pPr>
            <a:r>
              <a:rPr lang="de-DE" dirty="0">
                <a:ea typeface="+mn-lt"/>
                <a:cs typeface="+mn-lt"/>
              </a:rPr>
              <a:t>   Sporting </a:t>
            </a:r>
            <a:r>
              <a:rPr lang="de-DE" dirty="0" err="1">
                <a:ea typeface="+mn-lt"/>
                <a:cs typeface="+mn-lt"/>
              </a:rPr>
              <a:t>Goods</a:t>
            </a:r>
            <a:r>
              <a:rPr lang="de-DE" dirty="0">
                <a:ea typeface="+mn-lt"/>
                <a:cs typeface="+mn-lt"/>
              </a:rPr>
              <a:t> Shop:  6 I </a:t>
            </a:r>
            <a:r>
              <a:rPr lang="de-DE" dirty="0" err="1">
                <a:ea typeface="+mn-lt"/>
                <a:cs typeface="+mn-lt"/>
              </a:rPr>
              <a:t>Men's</a:t>
            </a:r>
            <a:r>
              <a:rPr lang="de-DE" dirty="0">
                <a:ea typeface="+mn-lt"/>
                <a:cs typeface="+mn-lt"/>
              </a:rPr>
              <a:t> Store: 5</a:t>
            </a:r>
            <a:endParaRPr lang="de-DE" dirty="0"/>
          </a:p>
          <a:p>
            <a:pPr marL="0" indent="0" algn="just">
              <a:buNone/>
            </a:pPr>
            <a:endParaRPr lang="de-DE" dirty="0"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de-DE" dirty="0">
                <a:ea typeface="+mn-lt"/>
                <a:cs typeface="+mn-lt"/>
              </a:rPr>
              <a:t>Such </a:t>
            </a:r>
            <a:r>
              <a:rPr lang="de-DE" dirty="0" err="1">
                <a:ea typeface="+mn-lt"/>
                <a:cs typeface="+mn-lt"/>
              </a:rPr>
              <a:t>districts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are</a:t>
            </a:r>
            <a:r>
              <a:rPr lang="de-DE" dirty="0">
                <a:ea typeface="+mn-lt"/>
                <a:cs typeface="+mn-lt"/>
              </a:rPr>
              <a:t> Neu Langwied, Sendling, Obersendling, Pasing, Obermenzing, Perlach, Maxvorstadt and Neuperlach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880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092EE-B445-443C-8321-BAD6B087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a typeface="+mj-lt"/>
                <a:cs typeface="+mj-lt"/>
              </a:rPr>
              <a:t>5. </a:t>
            </a:r>
            <a:r>
              <a:rPr lang="de-DE" b="1" dirty="0" err="1">
                <a:ea typeface="+mj-lt"/>
                <a:cs typeface="+mj-lt"/>
              </a:rPr>
              <a:t>Results</a:t>
            </a:r>
            <a:r>
              <a:rPr lang="de-DE" b="1" dirty="0">
                <a:ea typeface="+mj-lt"/>
                <a:cs typeface="+mj-lt"/>
              </a:rPr>
              <a:t> &amp; </a:t>
            </a:r>
            <a:r>
              <a:rPr lang="de-DE" b="1" dirty="0" err="1">
                <a:ea typeface="+mj-lt"/>
                <a:cs typeface="+mj-lt"/>
              </a:rPr>
              <a:t>Discussion</a:t>
            </a:r>
            <a:endParaRPr lang="de-DE" dirty="0" err="1">
              <a:ea typeface="+mj-lt"/>
              <a:cs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27635-654D-4E30-92E9-919295B0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69" y="2359285"/>
            <a:ext cx="11317154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20B0604020202020204" pitchFamily="34" charset="0"/>
              <a:buChar char="ü"/>
            </a:pPr>
            <a:r>
              <a:rPr lang="de-DE" dirty="0" err="1">
                <a:ea typeface="+mn-lt"/>
                <a:cs typeface="+mn-lt"/>
              </a:rPr>
              <a:t>Our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findings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from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rent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price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exploratory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analysis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suggest</a:t>
            </a:r>
            <a:r>
              <a:rPr lang="de-DE" dirty="0">
                <a:ea typeface="+mn-lt"/>
                <a:cs typeface="+mn-lt"/>
              </a:rPr>
              <a:t>, 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top 5 </a:t>
            </a:r>
            <a:r>
              <a:rPr lang="de-DE" dirty="0" err="1">
                <a:ea typeface="+mn-lt"/>
                <a:cs typeface="+mn-lt"/>
              </a:rPr>
              <a:t>neighborhoods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with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lowest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rent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price</a:t>
            </a:r>
            <a:r>
              <a:rPr lang="de-DE" dirty="0">
                <a:ea typeface="+mn-lt"/>
                <a:cs typeface="+mn-lt"/>
              </a:rPr>
              <a:t> per m2 in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purple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cluster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are</a:t>
            </a:r>
            <a:r>
              <a:rPr lang="de-DE" dirty="0">
                <a:ea typeface="+mn-lt"/>
                <a:cs typeface="+mn-lt"/>
              </a:rPr>
              <a:t>:</a:t>
            </a:r>
            <a:endParaRPr lang="de-DE" dirty="0"/>
          </a:p>
          <a:p>
            <a:pPr algn="just">
              <a:buFont typeface="Wingdings" panose="020B0604020202020204" pitchFamily="34" charset="0"/>
              <a:buChar char="ü"/>
            </a:pPr>
            <a:endParaRPr lang="de-DE" dirty="0">
              <a:ea typeface="+mn-lt"/>
              <a:cs typeface="+mn-lt"/>
            </a:endParaRPr>
          </a:p>
          <a:p>
            <a:pPr algn="just"/>
            <a:r>
              <a:rPr lang="de-DE" dirty="0">
                <a:ea typeface="+mn-lt"/>
                <a:cs typeface="+mn-lt"/>
              </a:rPr>
              <a:t>Neu Langwied</a:t>
            </a:r>
          </a:p>
          <a:p>
            <a:pPr algn="just"/>
            <a:r>
              <a:rPr lang="de-DE" dirty="0">
                <a:ea typeface="+mn-lt"/>
                <a:cs typeface="+mn-lt"/>
              </a:rPr>
              <a:t>Allach</a:t>
            </a:r>
          </a:p>
          <a:p>
            <a:pPr algn="just"/>
            <a:r>
              <a:rPr lang="de-DE" dirty="0">
                <a:ea typeface="+mn-lt"/>
                <a:cs typeface="+mn-lt"/>
              </a:rPr>
              <a:t>Aubing</a:t>
            </a:r>
          </a:p>
          <a:p>
            <a:pPr algn="just"/>
            <a:r>
              <a:rPr lang="de-DE" dirty="0">
                <a:ea typeface="+mn-lt"/>
                <a:cs typeface="+mn-lt"/>
              </a:rPr>
              <a:t>Pasing</a:t>
            </a:r>
          </a:p>
          <a:p>
            <a:pPr algn="just"/>
            <a:r>
              <a:rPr lang="de-DE" dirty="0">
                <a:ea typeface="+mn-lt"/>
                <a:cs typeface="+mn-lt"/>
              </a:rPr>
              <a:t>Moosach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de-DE" dirty="0">
              <a:ea typeface="+mn-lt"/>
              <a:cs typeface="+mn-lt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622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092EE-B445-443C-8321-BAD6B087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a typeface="+mj-lt"/>
                <a:cs typeface="+mj-lt"/>
              </a:rPr>
              <a:t>6. </a:t>
            </a:r>
            <a:r>
              <a:rPr lang="de-DE" b="1" dirty="0" err="1">
                <a:ea typeface="+mj-lt"/>
                <a:cs typeface="+mj-lt"/>
              </a:rPr>
              <a:t>Conclusion</a:t>
            </a:r>
            <a:endParaRPr lang="de-DE" dirty="0" err="1">
              <a:ea typeface="+mj-lt"/>
              <a:cs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27635-654D-4E30-92E9-919295B0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69" y="2359285"/>
            <a:ext cx="11171477" cy="359931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>
              <a:buFont typeface="Wingdings" panose="020B0604020202020204" pitchFamily="34" charset="0"/>
              <a:buChar char="ü"/>
            </a:pPr>
            <a:r>
              <a:rPr lang="de-DE" dirty="0" err="1">
                <a:ea typeface="+mn-lt"/>
                <a:cs typeface="+mn-lt"/>
              </a:rPr>
              <a:t>Based</a:t>
            </a:r>
            <a:r>
              <a:rPr lang="de-DE" dirty="0">
                <a:ea typeface="+mn-lt"/>
                <a:cs typeface="+mn-lt"/>
              </a:rPr>
              <a:t> on </a:t>
            </a:r>
            <a:r>
              <a:rPr lang="de-DE" dirty="0" err="1">
                <a:ea typeface="+mn-lt"/>
                <a:cs typeface="+mn-lt"/>
              </a:rPr>
              <a:t>our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analysis</a:t>
            </a:r>
            <a:r>
              <a:rPr lang="de-DE" dirty="0">
                <a:ea typeface="+mn-lt"/>
                <a:cs typeface="+mn-lt"/>
              </a:rPr>
              <a:t> and </a:t>
            </a:r>
            <a:r>
              <a:rPr lang="de-DE" dirty="0" err="1">
                <a:ea typeface="+mn-lt"/>
                <a:cs typeface="+mn-lt"/>
              </a:rPr>
              <a:t>results</a:t>
            </a:r>
            <a:r>
              <a:rPr lang="de-DE" dirty="0">
                <a:ea typeface="+mn-lt"/>
                <a:cs typeface="+mn-lt"/>
              </a:rPr>
              <a:t>, </a:t>
            </a:r>
            <a:r>
              <a:rPr lang="de-DE" dirty="0" err="1">
                <a:ea typeface="+mn-lt"/>
                <a:cs typeface="+mn-lt"/>
              </a:rPr>
              <a:t>we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choose</a:t>
            </a:r>
            <a:r>
              <a:rPr lang="de-DE" dirty="0">
                <a:ea typeface="+mn-lt"/>
                <a:cs typeface="+mn-lt"/>
              </a:rPr>
              <a:t> Pasing-Obermenzing </a:t>
            </a:r>
            <a:r>
              <a:rPr lang="de-DE" dirty="0" err="1">
                <a:ea typeface="+mn-lt"/>
                <a:cs typeface="+mn-lt"/>
              </a:rPr>
              <a:t>as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district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 will host </a:t>
            </a:r>
            <a:r>
              <a:rPr lang="de-DE" dirty="0" err="1">
                <a:ea typeface="+mn-lt"/>
                <a:cs typeface="+mn-lt"/>
              </a:rPr>
              <a:t>our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new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greek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restaurant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because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there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already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exist</a:t>
            </a:r>
            <a:r>
              <a:rPr lang="de-DE" dirty="0">
                <a:ea typeface="+mn-lt"/>
                <a:cs typeface="+mn-lt"/>
              </a:rPr>
              <a:t> 3 </a:t>
            </a:r>
            <a:r>
              <a:rPr lang="de-DE" dirty="0" err="1">
                <a:ea typeface="+mn-lt"/>
                <a:cs typeface="+mn-lt"/>
              </a:rPr>
              <a:t>greek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tavernas</a:t>
            </a:r>
            <a:r>
              <a:rPr lang="de-DE" dirty="0">
                <a:ea typeface="+mn-lt"/>
                <a:cs typeface="+mn-lt"/>
              </a:rPr>
              <a:t> and 0 </a:t>
            </a:r>
            <a:r>
              <a:rPr lang="de-DE" dirty="0" err="1">
                <a:ea typeface="+mn-lt"/>
                <a:cs typeface="+mn-lt"/>
              </a:rPr>
              <a:t>greek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restaurants</a:t>
            </a:r>
            <a:endParaRPr lang="de-DE"/>
          </a:p>
          <a:p>
            <a:pPr algn="ctr">
              <a:buFont typeface="Wingdings" panose="020B0604020202020204" pitchFamily="34" charset="0"/>
              <a:buChar char="ü"/>
            </a:pPr>
            <a:endParaRPr lang="de-DE" dirty="0">
              <a:ea typeface="+mn-lt"/>
              <a:cs typeface="+mn-lt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means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that</a:t>
            </a:r>
            <a:r>
              <a:rPr lang="de-DE" dirty="0">
                <a:ea typeface="+mn-lt"/>
                <a:cs typeface="+mn-lt"/>
              </a:rPr>
              <a:t> a </a:t>
            </a:r>
            <a:r>
              <a:rPr lang="de-DE" dirty="0" err="1">
                <a:ea typeface="+mn-lt"/>
                <a:cs typeface="+mn-lt"/>
              </a:rPr>
              <a:t>lot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 Greek </a:t>
            </a:r>
            <a:r>
              <a:rPr lang="de-DE" dirty="0" err="1">
                <a:ea typeface="+mn-lt"/>
                <a:cs typeface="+mn-lt"/>
              </a:rPr>
              <a:t>people</a:t>
            </a:r>
            <a:r>
              <a:rPr lang="de-DE" dirty="0">
                <a:ea typeface="+mn-lt"/>
                <a:cs typeface="+mn-lt"/>
              </a:rPr>
              <a:t> live in </a:t>
            </a:r>
            <a:r>
              <a:rPr lang="de-DE" dirty="0" err="1">
                <a:ea typeface="+mn-lt"/>
                <a:cs typeface="+mn-lt"/>
              </a:rPr>
              <a:t>this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neighborhood</a:t>
            </a:r>
            <a:r>
              <a:rPr lang="de-DE" dirty="0">
                <a:ea typeface="+mn-lt"/>
                <a:cs typeface="+mn-lt"/>
              </a:rPr>
              <a:t> and </a:t>
            </a:r>
            <a:r>
              <a:rPr lang="de-DE" dirty="0" err="1">
                <a:ea typeface="+mn-lt"/>
                <a:cs typeface="+mn-lt"/>
              </a:rPr>
              <a:t>since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there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no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greek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restaurant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operating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there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we</a:t>
            </a:r>
            <a:r>
              <a:rPr lang="de-DE" dirty="0">
                <a:ea typeface="+mn-lt"/>
                <a:cs typeface="+mn-lt"/>
              </a:rPr>
              <a:t> will   </a:t>
            </a:r>
            <a:r>
              <a:rPr lang="de-DE" dirty="0" err="1">
                <a:ea typeface="+mn-lt"/>
                <a:cs typeface="+mn-lt"/>
              </a:rPr>
              <a:t>have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monopoly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business</a:t>
            </a:r>
            <a:endParaRPr lang="de-DE" dirty="0" err="1"/>
          </a:p>
          <a:p>
            <a:pPr algn="ctr">
              <a:buFont typeface="Wingdings" panose="020B0604020202020204" pitchFamily="34" charset="0"/>
              <a:buChar char="ü"/>
            </a:pPr>
            <a:endParaRPr lang="de-DE" dirty="0">
              <a:ea typeface="+mn-lt"/>
              <a:cs typeface="+mn-lt"/>
            </a:endParaRPr>
          </a:p>
          <a:p>
            <a:pPr algn="ctr">
              <a:buFont typeface="Wingdings" panose="020B0604020202020204" pitchFamily="34" charset="0"/>
              <a:buChar char="ü"/>
            </a:pPr>
            <a:r>
              <a:rPr lang="de-DE" dirty="0">
                <a:ea typeface="+mn-lt"/>
                <a:cs typeface="+mn-lt"/>
              </a:rPr>
              <a:t>In </a:t>
            </a:r>
            <a:r>
              <a:rPr lang="de-DE" dirty="0" err="1">
                <a:ea typeface="+mn-lt"/>
                <a:cs typeface="+mn-lt"/>
              </a:rPr>
              <a:t>terms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price</a:t>
            </a:r>
            <a:r>
              <a:rPr lang="de-DE" dirty="0">
                <a:ea typeface="+mn-lt"/>
                <a:cs typeface="+mn-lt"/>
              </a:rPr>
              <a:t> Pasing </a:t>
            </a:r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 not </a:t>
            </a:r>
            <a:r>
              <a:rPr lang="de-DE" dirty="0" err="1">
                <a:ea typeface="+mn-lt"/>
                <a:cs typeface="+mn-lt"/>
              </a:rPr>
              <a:t>as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cheap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as</a:t>
            </a:r>
            <a:r>
              <a:rPr lang="de-DE" dirty="0">
                <a:ea typeface="+mn-lt"/>
                <a:cs typeface="+mn-lt"/>
              </a:rPr>
              <a:t> Neu Langwied, but also not </a:t>
            </a:r>
            <a:r>
              <a:rPr lang="de-DE" dirty="0" err="1">
                <a:ea typeface="+mn-lt"/>
                <a:cs typeface="+mn-lt"/>
              </a:rPr>
              <a:t>as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pricey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as</a:t>
            </a:r>
            <a:r>
              <a:rPr lang="de-DE" dirty="0">
                <a:ea typeface="+mn-lt"/>
                <a:cs typeface="+mn-lt"/>
              </a:rPr>
              <a:t> Moosach </a:t>
            </a:r>
            <a:r>
              <a:rPr lang="de-DE" dirty="0" err="1">
                <a:ea typeface="+mn-lt"/>
                <a:cs typeface="+mn-lt"/>
              </a:rPr>
              <a:t>or</a:t>
            </a:r>
            <a:r>
              <a:rPr lang="de-DE" dirty="0">
                <a:ea typeface="+mn-lt"/>
                <a:cs typeface="+mn-lt"/>
              </a:rPr>
              <a:t> Maxvorstadt, </a:t>
            </a:r>
            <a:r>
              <a:rPr lang="de-DE" dirty="0" err="1">
                <a:ea typeface="+mn-lt"/>
                <a:cs typeface="+mn-lt"/>
              </a:rPr>
              <a:t>therefore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it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the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most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suitable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district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for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our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new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operations</a:t>
            </a:r>
            <a:endParaRPr lang="de-DE" dirty="0">
              <a:ea typeface="+mn-lt"/>
              <a:cs typeface="+mn-lt"/>
            </a:endParaRPr>
          </a:p>
          <a:p>
            <a:pPr algn="ctr">
              <a:buFont typeface="Wingdings" panose="020B0604020202020204" pitchFamily="34" charset="0"/>
              <a:buChar char="ü"/>
            </a:pPr>
            <a:endParaRPr lang="de-DE" dirty="0">
              <a:ea typeface="+mn-lt"/>
              <a:cs typeface="+mn-lt"/>
            </a:endParaRP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43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092EE-B445-443C-8321-BAD6B087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ea typeface="+mj-lt"/>
                <a:cs typeface="+mj-lt"/>
              </a:rPr>
              <a:t>6. </a:t>
            </a:r>
            <a:r>
              <a:rPr lang="de-DE" b="1" dirty="0" err="1">
                <a:ea typeface="+mj-lt"/>
                <a:cs typeface="+mj-lt"/>
              </a:rPr>
              <a:t>Conclusion</a:t>
            </a:r>
            <a:endParaRPr lang="de-DE" dirty="0" err="1">
              <a:ea typeface="+mj-lt"/>
              <a:cs typeface="+mj-lt"/>
            </a:endParaRPr>
          </a:p>
        </p:txBody>
      </p:sp>
      <p:pic>
        <p:nvPicPr>
          <p:cNvPr id="6" name="Grafik 6" descr="Ein Bild, das Baum, draußen enthält.&#10;&#10;Beschreibung automatisch generiert.">
            <a:extLst>
              <a:ext uri="{FF2B5EF4-FFF2-40B4-BE49-F238E27FC236}">
                <a16:creationId xmlns:a16="http://schemas.microsoft.com/office/drawing/2014/main" id="{2CC1BCE8-FD2C-417E-A115-B312BABF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487" y="2091677"/>
            <a:ext cx="4793876" cy="4725322"/>
          </a:xfrm>
          <a:prstGeom prst="rect">
            <a:avLst/>
          </a:prstGeom>
        </p:spPr>
      </p:pic>
      <p:pic>
        <p:nvPicPr>
          <p:cNvPr id="7" name="Grafik 7" descr="Ein Bild, das Tisch, Essen, Teller, Person enthält.&#10;&#10;Beschreibung automatisch generiert.">
            <a:extLst>
              <a:ext uri="{FF2B5EF4-FFF2-40B4-BE49-F238E27FC236}">
                <a16:creationId xmlns:a16="http://schemas.microsoft.com/office/drawing/2014/main" id="{E91826FC-7B1D-408D-891B-2E218D5AF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517" y="2828734"/>
            <a:ext cx="2586318" cy="2545238"/>
          </a:xfrm>
          <a:prstGeom prst="rect">
            <a:avLst/>
          </a:prstGeom>
        </p:spPr>
      </p:pic>
      <p:pic>
        <p:nvPicPr>
          <p:cNvPr id="8" name="Grafik 8" descr="Ein Bild, das Teller, Tisch, Essen, Fleisch enthält.&#10;&#10;Beschreibung automatisch generiert.">
            <a:extLst>
              <a:ext uri="{FF2B5EF4-FFF2-40B4-BE49-F238E27FC236}">
                <a16:creationId xmlns:a16="http://schemas.microsoft.com/office/drawing/2014/main" id="{FEBC8CE6-B299-4BA5-BB8B-1E81CF9F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122402"/>
            <a:ext cx="3068170" cy="23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04F43-443E-4B4C-B2F6-F2933DD4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1. </a:t>
            </a:r>
            <a:r>
              <a:rPr lang="de-DE" dirty="0" err="1">
                <a:ea typeface="+mj-lt"/>
                <a:cs typeface="+mj-lt"/>
              </a:rPr>
              <a:t>Introduction</a:t>
            </a:r>
            <a:r>
              <a:rPr lang="de-DE" dirty="0">
                <a:ea typeface="+mj-lt"/>
                <a:cs typeface="+mj-lt"/>
              </a:rPr>
              <a:t>: Business Problem</a:t>
            </a:r>
            <a:endParaRPr lang="de-DE" dirty="0"/>
          </a:p>
        </p:txBody>
      </p:sp>
      <p:pic>
        <p:nvPicPr>
          <p:cNvPr id="4" name="Grafik 4" descr="Ein Bild, das Himmel, draußen enthält.&#10;&#10;Beschreibung automatisch generiert.">
            <a:extLst>
              <a:ext uri="{FF2B5EF4-FFF2-40B4-BE49-F238E27FC236}">
                <a16:creationId xmlns:a16="http://schemas.microsoft.com/office/drawing/2014/main" id="{B5D20B84-7905-4A10-AA21-8A254DF88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8075" y="2140930"/>
            <a:ext cx="6645067" cy="2586945"/>
          </a:xfrm>
        </p:spPr>
      </p:pic>
      <p:pic>
        <p:nvPicPr>
          <p:cNvPr id="5" name="Grafik 5" descr="Ein Bild, das Karte enthält.&#10;&#10;Beschreibung automatisch generiert.">
            <a:extLst>
              <a:ext uri="{FF2B5EF4-FFF2-40B4-BE49-F238E27FC236}">
                <a16:creationId xmlns:a16="http://schemas.microsoft.com/office/drawing/2014/main" id="{BD90D0F5-837D-4C72-82F4-F7ADA90BE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2136528"/>
            <a:ext cx="3450771" cy="43484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02A655F-9384-4F78-B753-02DCC182397D}"/>
              </a:ext>
            </a:extLst>
          </p:cNvPr>
          <p:cNvSpPr txBox="1"/>
          <p:nvPr/>
        </p:nvSpPr>
        <p:spPr>
          <a:xfrm>
            <a:off x="3940628" y="4844143"/>
            <a:ext cx="795745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Helvetica Neue"/>
              </a:rPr>
              <a:t>Munich hosts the majority of Greek people living in Germany, but does not offer a variety in </a:t>
            </a:r>
            <a:r>
              <a:rPr lang="en-US" sz="1400" dirty="0" err="1">
                <a:latin typeface="Helvetica Neue"/>
              </a:rPr>
              <a:t>greek</a:t>
            </a:r>
            <a:r>
              <a:rPr lang="en-US" sz="1400" dirty="0">
                <a:latin typeface="Helvetica Neue"/>
              </a:rPr>
              <a:t> restaurants.</a:t>
            </a:r>
            <a:endParaRPr lang="en-US" sz="1400">
              <a:latin typeface="Trebuchet MS" panose="020B0603020202020204"/>
            </a:endParaRPr>
          </a:p>
          <a:p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Therefore, the few </a:t>
            </a:r>
            <a:r>
              <a:rPr lang="en-US" sz="1400" dirty="0" err="1">
                <a:latin typeface="Helvetica Neue"/>
              </a:rPr>
              <a:t>greek</a:t>
            </a:r>
            <a:r>
              <a:rPr lang="en-US" sz="1400" dirty="0">
                <a:latin typeface="Helvetica Neue"/>
              </a:rPr>
              <a:t> tavernas in Munich are always crowded independently of time and day of the week. </a:t>
            </a:r>
            <a:endParaRPr lang="en-US" sz="1400">
              <a:latin typeface="Trebuchet MS" panose="020B0603020202020204"/>
            </a:endParaRPr>
          </a:p>
          <a:p>
            <a:endParaRPr lang="en-US" sz="1400" dirty="0">
              <a:latin typeface="Helvetica Neue"/>
            </a:endParaRPr>
          </a:p>
          <a:p>
            <a:r>
              <a:rPr lang="en-US" sz="1400" dirty="0">
                <a:latin typeface="Helvetica Neue"/>
              </a:rPr>
              <a:t>This project aims into determining the best </a:t>
            </a:r>
            <a:r>
              <a:rPr lang="en-US" sz="1400" dirty="0" err="1">
                <a:latin typeface="Helvetica Neue"/>
              </a:rPr>
              <a:t>neighborhoud</a:t>
            </a:r>
            <a:r>
              <a:rPr lang="en-US" sz="1400" dirty="0">
                <a:latin typeface="Helvetica Neue"/>
              </a:rPr>
              <a:t> to start such a business in Munich city, Germany.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867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5A2C0-D33D-420C-BA97-29ED11BF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+mj-lt"/>
                <a:cs typeface="+mj-lt"/>
              </a:rPr>
              <a:t>2. 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95BA8F-9602-4B84-A233-C2036D5EF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b="1" dirty="0">
                <a:ea typeface="+mn-lt"/>
                <a:cs typeface="+mn-lt"/>
              </a:rPr>
              <a:t>Information </a:t>
            </a:r>
            <a:r>
              <a:rPr lang="de-DE" b="1" dirty="0" err="1">
                <a:ea typeface="+mn-lt"/>
                <a:cs typeface="+mn-lt"/>
              </a:rPr>
              <a:t>about</a:t>
            </a:r>
            <a:r>
              <a:rPr lang="de-DE" b="1" dirty="0">
                <a:ea typeface="+mn-lt"/>
                <a:cs typeface="+mn-lt"/>
              </a:rPr>
              <a:t> </a:t>
            </a:r>
            <a:r>
              <a:rPr lang="de-DE" b="1" dirty="0" err="1">
                <a:ea typeface="+mn-lt"/>
                <a:cs typeface="+mn-lt"/>
              </a:rPr>
              <a:t>the</a:t>
            </a:r>
            <a:r>
              <a:rPr lang="de-DE" b="1" dirty="0">
                <a:ea typeface="+mn-lt"/>
                <a:cs typeface="+mn-lt"/>
              </a:rPr>
              <a:t> </a:t>
            </a:r>
            <a:r>
              <a:rPr lang="de-DE" b="1" dirty="0" err="1">
                <a:ea typeface="+mn-lt"/>
                <a:cs typeface="+mn-lt"/>
              </a:rPr>
              <a:t>venues</a:t>
            </a:r>
            <a:r>
              <a:rPr lang="de-DE" b="1" dirty="0">
                <a:ea typeface="+mn-lt"/>
                <a:cs typeface="+mn-lt"/>
              </a:rPr>
              <a:t> in all </a:t>
            </a:r>
            <a:r>
              <a:rPr lang="de-DE" b="1" dirty="0" err="1">
                <a:ea typeface="+mn-lt"/>
                <a:cs typeface="+mn-lt"/>
              </a:rPr>
              <a:t>boroughs</a:t>
            </a:r>
            <a:r>
              <a:rPr lang="de-DE" b="1" dirty="0">
                <a:ea typeface="+mn-lt"/>
                <a:cs typeface="+mn-lt"/>
              </a:rPr>
              <a:t> </a:t>
            </a:r>
            <a:r>
              <a:rPr lang="de-DE" b="1" dirty="0" err="1">
                <a:ea typeface="+mn-lt"/>
                <a:cs typeface="+mn-lt"/>
              </a:rPr>
              <a:t>of</a:t>
            </a:r>
            <a:r>
              <a:rPr lang="de-DE" b="1" dirty="0">
                <a:ea typeface="+mn-lt"/>
                <a:cs typeface="+mn-lt"/>
              </a:rPr>
              <a:t> Munich</a:t>
            </a:r>
          </a:p>
          <a:p>
            <a:pPr marL="0" indent="0">
              <a:buNone/>
            </a:pPr>
            <a:r>
              <a:rPr lang="de-DE" dirty="0">
                <a:ea typeface="+mn-lt"/>
                <a:cs typeface="+mn-lt"/>
              </a:rPr>
              <a:t>'</a:t>
            </a:r>
            <a:r>
              <a:rPr lang="de-DE" dirty="0">
                <a:ea typeface="+mn-lt"/>
                <a:cs typeface="+mn-lt"/>
                <a:hlinkClick r:id="rId2"/>
              </a:rPr>
              <a:t>https://www.muenchen.de/leben/service/postleitzahlen.html</a:t>
            </a:r>
            <a:r>
              <a:rPr lang="de-DE" dirty="0">
                <a:ea typeface="+mn-lt"/>
                <a:cs typeface="+mn-lt"/>
              </a:rPr>
              <a:t>'</a:t>
            </a:r>
            <a:endParaRPr lang="de-DE" dirty="0"/>
          </a:p>
          <a:p>
            <a:pPr marL="0" indent="0">
              <a:buNone/>
            </a:pPr>
            <a:endParaRPr lang="de-DE" dirty="0">
              <a:ea typeface="+mn-lt"/>
              <a:cs typeface="+mn-lt"/>
            </a:endParaRPr>
          </a:p>
          <a:p>
            <a:pPr marL="342900" indent="-342900"/>
            <a:r>
              <a:rPr lang="de-DE" b="1" dirty="0" err="1">
                <a:ea typeface="+mn-lt"/>
                <a:cs typeface="+mn-lt"/>
              </a:rPr>
              <a:t>Geocoder</a:t>
            </a:r>
            <a:r>
              <a:rPr lang="de-DE" b="1" dirty="0">
                <a:ea typeface="+mn-lt"/>
                <a:cs typeface="+mn-lt"/>
              </a:rPr>
              <a:t> Python </a:t>
            </a:r>
            <a:r>
              <a:rPr lang="de-DE" b="1" dirty="0" err="1">
                <a:ea typeface="+mn-lt"/>
                <a:cs typeface="+mn-lt"/>
              </a:rPr>
              <a:t>packag</a:t>
            </a:r>
            <a:r>
              <a:rPr lang="de-DE" dirty="0">
                <a:ea typeface="+mn-lt"/>
                <a:cs typeface="+mn-lt"/>
              </a:rPr>
              <a:t> </a:t>
            </a:r>
            <a:r>
              <a:rPr lang="de-DE" dirty="0">
                <a:ea typeface="+mn-lt"/>
                <a:cs typeface="+mn-lt"/>
                <a:hlinkClick r:id="rId3"/>
              </a:rPr>
              <a:t>https://geocoder.readthedocs.io/index.html</a:t>
            </a:r>
            <a:endParaRPr lang="de-DE" dirty="0">
              <a:hlinkClick r:id="rId3"/>
            </a:endParaRPr>
          </a:p>
          <a:p>
            <a:pPr marL="342900" indent="-342900"/>
            <a:endParaRPr lang="de-DE" dirty="0">
              <a:ea typeface="+mn-lt"/>
              <a:cs typeface="+mn-lt"/>
              <a:hlinkClick r:id="rId3"/>
            </a:endParaRPr>
          </a:p>
          <a:p>
            <a:pPr marL="342900" indent="-342900"/>
            <a:r>
              <a:rPr lang="de-DE" b="1" dirty="0">
                <a:ea typeface="+mn-lt"/>
                <a:cs typeface="+mn-lt"/>
              </a:rPr>
              <a:t>Average </a:t>
            </a:r>
            <a:r>
              <a:rPr lang="de-DE" b="1" dirty="0" err="1">
                <a:ea typeface="+mn-lt"/>
                <a:cs typeface="+mn-lt"/>
              </a:rPr>
              <a:t>price</a:t>
            </a:r>
            <a:r>
              <a:rPr lang="de-DE" b="1" dirty="0">
                <a:ea typeface="+mn-lt"/>
                <a:cs typeface="+mn-lt"/>
              </a:rPr>
              <a:t> per m² </a:t>
            </a:r>
            <a:r>
              <a:rPr lang="de-DE" b="1" dirty="0" err="1">
                <a:ea typeface="+mn-lt"/>
                <a:cs typeface="+mn-lt"/>
              </a:rPr>
              <a:t>of</a:t>
            </a:r>
            <a:r>
              <a:rPr lang="de-DE" b="1" dirty="0">
                <a:ea typeface="+mn-lt"/>
                <a:cs typeface="+mn-lt"/>
              </a:rPr>
              <a:t> </a:t>
            </a:r>
            <a:r>
              <a:rPr lang="de-DE" b="1" dirty="0" err="1">
                <a:ea typeface="+mn-lt"/>
                <a:cs typeface="+mn-lt"/>
              </a:rPr>
              <a:t>the</a:t>
            </a:r>
            <a:r>
              <a:rPr lang="de-DE" b="1" dirty="0">
                <a:ea typeface="+mn-lt"/>
                <a:cs typeface="+mn-lt"/>
              </a:rPr>
              <a:t> </a:t>
            </a:r>
            <a:r>
              <a:rPr lang="de-DE" b="1" dirty="0" err="1">
                <a:ea typeface="+mn-lt"/>
                <a:cs typeface="+mn-lt"/>
              </a:rPr>
              <a:t>apartments</a:t>
            </a:r>
            <a:r>
              <a:rPr lang="de-DE" b="1" dirty="0">
                <a:ea typeface="+mn-lt"/>
                <a:cs typeface="+mn-lt"/>
              </a:rPr>
              <a:t> in Munich</a:t>
            </a:r>
            <a:endParaRPr lang="de-DE" b="1" dirty="0"/>
          </a:p>
          <a:p>
            <a:pPr marL="342900" indent="-342900"/>
            <a:r>
              <a:rPr lang="de-DE" dirty="0">
                <a:ea typeface="+mn-lt"/>
                <a:cs typeface="+mn-lt"/>
                <a:hlinkClick r:id="rId4"/>
              </a:rPr>
              <a:t>https://de.statista.com/statistik/daten/studie/260438/umfrage/mietpreise-in-muenchen-nachbezirken/</a:t>
            </a:r>
          </a:p>
          <a:p>
            <a:pPr marL="342900" indent="-342900"/>
            <a:endParaRPr lang="de-DE" dirty="0">
              <a:hlinkClick r:id="rId4"/>
            </a:endParaRPr>
          </a:p>
          <a:p>
            <a:pPr marL="342900" indent="-342900"/>
            <a:endParaRPr lang="de-DE" dirty="0">
              <a:hlinkClick r:id="rId4"/>
            </a:endParaRPr>
          </a:p>
          <a:p>
            <a:endParaRPr lang="de-DE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408948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3C4667-434E-40E5-A5DD-B6E297F3B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018118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just">
              <a:buAutoNum type="romanUcPeriod"/>
            </a:pPr>
            <a:r>
              <a:rPr lang="de-DE">
                <a:ea typeface="+mn-lt"/>
                <a:cs typeface="+mn-lt"/>
              </a:rPr>
              <a:t>Read the postal codes of each neighborhood into a dataframe</a:t>
            </a:r>
            <a:endParaRPr lang="de-DE"/>
          </a:p>
          <a:p>
            <a:pPr marL="457200" indent="-457200" algn="just">
              <a:buAutoNum type="romanUcPeriod"/>
            </a:pPr>
            <a:r>
              <a:rPr lang="de-DE">
                <a:ea typeface="+mn-lt"/>
                <a:cs typeface="+mn-lt"/>
              </a:rPr>
              <a:t>Utilize folium map and Munich's geographical coordinates in order </a:t>
            </a:r>
            <a:r>
              <a:rPr lang="de-DE" dirty="0">
                <a:ea typeface="+mn-lt"/>
                <a:cs typeface="+mn-lt"/>
              </a:rPr>
              <a:t>to visualize the districts of Munich</a:t>
            </a:r>
          </a:p>
          <a:p>
            <a:pPr marL="457200" indent="-457200" algn="just">
              <a:buAutoNum type="romanUcPeriod"/>
            </a:pPr>
            <a:r>
              <a:rPr lang="de-DE">
                <a:ea typeface="+mn-lt"/>
                <a:cs typeface="+mn-lt"/>
              </a:rPr>
              <a:t>Analyze with Foursquare API the venues and venues' categories and we visualize their distribution on the map with color code</a:t>
            </a:r>
            <a:endParaRPr lang="de-DE" dirty="0">
              <a:ea typeface="+mn-lt"/>
              <a:cs typeface="+mn-lt"/>
            </a:endParaRPr>
          </a:p>
          <a:p>
            <a:pPr marL="457200" indent="-457200" algn="just">
              <a:buAutoNum type="romanUcPeriod"/>
            </a:pPr>
            <a:r>
              <a:rPr lang="de-DE">
                <a:ea typeface="+mn-lt"/>
                <a:cs typeface="+mn-lt"/>
              </a:rPr>
              <a:t>Perform a clustering and exploratory analysis to obtain information about the rent price per square meter and the number of venues</a:t>
            </a:r>
            <a:endParaRPr lang="de-DE"/>
          </a:p>
          <a:p>
            <a:pPr marL="457200" indent="-457200" algn="just">
              <a:buAutoNum type="romanU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61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48344776-1F3C-498C-B114-FD0410824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46" y="2064730"/>
            <a:ext cx="4298384" cy="4546373"/>
          </a:xfrm>
        </p:spPr>
      </p:pic>
      <p:pic>
        <p:nvPicPr>
          <p:cNvPr id="7" name="Grafik 7" descr="Ein Bild, das Karte enthält.&#10;&#10;Beschreibung automatisch generiert.">
            <a:extLst>
              <a:ext uri="{FF2B5EF4-FFF2-40B4-BE49-F238E27FC236}">
                <a16:creationId xmlns:a16="http://schemas.microsoft.com/office/drawing/2014/main" id="{7A692A11-5441-4045-A20C-036DD577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3" y="2145832"/>
            <a:ext cx="5225143" cy="31541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EEBB2E-0C0D-4923-A178-0EC1D33C0DC9}"/>
              </a:ext>
            </a:extLst>
          </p:cNvPr>
          <p:cNvSpPr txBox="1"/>
          <p:nvPr/>
        </p:nvSpPr>
        <p:spPr>
          <a:xfrm>
            <a:off x="5486399" y="5627915"/>
            <a:ext cx="54646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rebuchet MS"/>
              </a:rPr>
              <a:t>With webscraping we create the dataframe containing postal codes and districts of Munich </a:t>
            </a:r>
            <a:endParaRPr lang="de-DE"/>
          </a:p>
          <a:p>
            <a:pPr algn="ctr"/>
            <a:r>
              <a:rPr lang="en-US" sz="1400">
                <a:latin typeface="Trebuchet MS"/>
              </a:rPr>
              <a:t>and we visualize them using folium library</a:t>
            </a:r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145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4EEBB2E-0C0D-4923-A178-0EC1D33C0DC9}"/>
              </a:ext>
            </a:extLst>
          </p:cNvPr>
          <p:cNvSpPr txBox="1"/>
          <p:nvPr/>
        </p:nvSpPr>
        <p:spPr>
          <a:xfrm>
            <a:off x="1086330" y="6209980"/>
            <a:ext cx="100254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dirty="0">
                <a:ea typeface="+mn-lt"/>
                <a:cs typeface="+mn-lt"/>
              </a:rPr>
              <a:t>We explore the nearby in each borough venues with the Foursqua</a:t>
            </a:r>
            <a:r>
              <a:rPr lang="de-DE" sz="1400">
                <a:ea typeface="+mn-lt"/>
                <a:cs typeface="+mn-lt"/>
              </a:rPr>
              <a:t>re API and we create the Munich venues dataframe for the venues of interest (greek restaurants and greek tavernas)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5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14605D5-71AB-4838-91A6-3D835532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42" y="2168545"/>
            <a:ext cx="5344885" cy="3696566"/>
          </a:xfrm>
          <a:prstGeom prst="rect">
            <a:avLst/>
          </a:prstGeom>
        </p:spPr>
      </p:pic>
      <p:pic>
        <p:nvPicPr>
          <p:cNvPr id="8" name="Grafik 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F4796EC8-2C5E-4581-91DE-C5ABB859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1" y="2164375"/>
            <a:ext cx="4782671" cy="36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pic>
        <p:nvPicPr>
          <p:cNvPr id="3" name="Grafik 3" descr="Ein Bild, das Karte enthält.&#10;&#10;Beschreibung automatisch generiert.">
            <a:extLst>
              <a:ext uri="{FF2B5EF4-FFF2-40B4-BE49-F238E27FC236}">
                <a16:creationId xmlns:a16="http://schemas.microsoft.com/office/drawing/2014/main" id="{3930107D-576F-4B02-8B18-4F26D5E80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6" y="2111681"/>
            <a:ext cx="7931523" cy="446119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603C68-DE9B-4EED-8F0D-92387E591B7B}"/>
              </a:ext>
            </a:extLst>
          </p:cNvPr>
          <p:cNvSpPr txBox="1"/>
          <p:nvPr/>
        </p:nvSpPr>
        <p:spPr>
          <a:xfrm>
            <a:off x="8594271" y="3867950"/>
            <a:ext cx="303295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ea typeface="+mn-lt"/>
                <a:cs typeface="+mn-lt"/>
              </a:rPr>
              <a:t>We visualize the venues of interest per district (green for greek restaurants and yellow for greek tavernas)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37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B603C68-DE9B-4EED-8F0D-92387E591B7B}"/>
              </a:ext>
            </a:extLst>
          </p:cNvPr>
          <p:cNvSpPr txBox="1"/>
          <p:nvPr/>
        </p:nvSpPr>
        <p:spPr>
          <a:xfrm>
            <a:off x="7260771" y="2534451"/>
            <a:ext cx="30329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 dirty="0">
                <a:ea typeface="+mn-lt"/>
                <a:cs typeface="+mn-lt"/>
              </a:rPr>
              <a:t>We create a dataframe with the </a:t>
            </a:r>
            <a:r>
              <a:rPr lang="de-DE" sz="1400">
                <a:ea typeface="+mn-lt"/>
                <a:cs typeface="+mn-lt"/>
              </a:rPr>
              <a:t>most common venues per borough 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5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D2C2058-3C30-487A-B164-0AF8B51B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48" y="3183389"/>
            <a:ext cx="5410199" cy="3415956"/>
          </a:xfrm>
          <a:prstGeom prst="rect">
            <a:avLst/>
          </a:prstGeom>
        </p:spPr>
      </p:pic>
      <p:pic>
        <p:nvPicPr>
          <p:cNvPr id="6" name="Grafik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DF01EA14-704D-4A06-A882-0F63D722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4" y="2112239"/>
            <a:ext cx="5511053" cy="27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4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4EC02-134F-4172-A5E2-C996FF2A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Analysis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B603C68-DE9B-4EED-8F0D-92387E591B7B}"/>
              </a:ext>
            </a:extLst>
          </p:cNvPr>
          <p:cNvSpPr txBox="1"/>
          <p:nvPr/>
        </p:nvSpPr>
        <p:spPr>
          <a:xfrm>
            <a:off x="7865889" y="2478422"/>
            <a:ext cx="303295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400">
                <a:ea typeface="+mn-lt"/>
                <a:cs typeface="+mn-lt"/>
              </a:rPr>
              <a:t>We perform clustering analysis:  We split the districts of Munich into 5 clusters based on the most common venues</a:t>
            </a:r>
            <a:endParaRPr lang="en-US" sz="1400">
              <a:ea typeface="+mn-lt"/>
              <a:cs typeface="+mn-lt"/>
            </a:endParaRPr>
          </a:p>
        </p:txBody>
      </p:sp>
      <p:pic>
        <p:nvPicPr>
          <p:cNvPr id="3" name="Grafik 6" descr="Ein Bild, das Karte enthält.&#10;&#10;Beschreibung automatisch generiert.">
            <a:extLst>
              <a:ext uri="{FF2B5EF4-FFF2-40B4-BE49-F238E27FC236}">
                <a16:creationId xmlns:a16="http://schemas.microsoft.com/office/drawing/2014/main" id="{C43B05C2-D2F9-40EA-BEE1-227AC2B8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2320947"/>
            <a:ext cx="6732494" cy="3784929"/>
          </a:xfrm>
          <a:prstGeom prst="rect">
            <a:avLst/>
          </a:prstGeom>
        </p:spPr>
      </p:pic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0FF7082A-E2CD-4C21-9CDB-2C532A73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488" y="3732343"/>
            <a:ext cx="4636994" cy="27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63637"/>
      </p:ext>
    </p:extLst>
  </p:cSld>
  <p:clrMapOvr>
    <a:masterClrMapping/>
  </p:clrMapOvr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TM00001032</Template>
  <TotalTime>0</TotalTime>
  <Words>1</Words>
  <Application>Microsoft Office PowerPoint</Application>
  <PresentationFormat>Breitbild</PresentationFormat>
  <Paragraphs>1</Paragraphs>
  <Slides>15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TM04033917[[fn=Berlin]]_novariants</vt:lpstr>
      <vt:lpstr>Capstone Project :  The Battle of Neighborhoods </vt:lpstr>
      <vt:lpstr>1. Introduction: Business Problem</vt:lpstr>
      <vt:lpstr>2. Data</vt:lpstr>
      <vt:lpstr>3. Methodology</vt:lpstr>
      <vt:lpstr>4. Analysis</vt:lpstr>
      <vt:lpstr>4. Analysis</vt:lpstr>
      <vt:lpstr>4. Analysis</vt:lpstr>
      <vt:lpstr>4. Analysis</vt:lpstr>
      <vt:lpstr>4. Analysis</vt:lpstr>
      <vt:lpstr>4. Analysis</vt:lpstr>
      <vt:lpstr>4. Analysis</vt:lpstr>
      <vt:lpstr>5. Results &amp; Discussion</vt:lpstr>
      <vt:lpstr>5. Results &amp; Discussion</vt:lpstr>
      <vt:lpstr>6. Conclusion</vt:lpstr>
      <vt:lpstr>6. 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226</cp:revision>
  <dcterms:created xsi:type="dcterms:W3CDTF">2021-08-09T08:26:17Z</dcterms:created>
  <dcterms:modified xsi:type="dcterms:W3CDTF">2021-08-09T09:33:14Z</dcterms:modified>
</cp:coreProperties>
</file>